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1.xml" ContentType="application/vnd.openxmlformats-officedocument.presentationml.tags+xml"/>
  <Override PartName="/ppt/theme/themeOverride6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0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11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12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13.xml" ContentType="application/vnd.openxmlformats-officedocument.themeOverride+xml"/>
  <Override PartName="/ppt/tags/tag16.xml" ContentType="application/vnd.openxmlformats-officedocument.presentationml.tags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83" r:id="rId6"/>
    <p:sldId id="284" r:id="rId7"/>
    <p:sldId id="291" r:id="rId8"/>
    <p:sldId id="285" r:id="rId9"/>
    <p:sldId id="286" r:id="rId10"/>
    <p:sldId id="287" r:id="rId11"/>
    <p:sldId id="288" r:id="rId12"/>
    <p:sldId id="289" r:id="rId13"/>
    <p:sldId id="290" r:id="rId14"/>
    <p:sldId id="272" r:id="rId15"/>
    <p:sldId id="282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093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697B-AD88-4F53-98E6-38188AEB3FB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57690-CAB3-454B-91CB-D35974946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56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450435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.xml"/><Relationship Id="rId7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4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5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3242" y="2798058"/>
            <a:ext cx="11245516" cy="63094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3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迎党的生日 讲战疫故事 悟初心使命</a:t>
            </a:r>
            <a:endParaRPr lang="zh-CN" altLang="zh-CN" sz="3500" spc="600" dirty="0">
              <a:solidFill>
                <a:srgbClr val="C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6775" y="883253"/>
            <a:ext cx="1615140" cy="15695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F3A48B-8E86-4D3D-AF46-A71C54A6C5AE}"/>
              </a:ext>
            </a:extLst>
          </p:cNvPr>
          <p:cNvSpPr txBox="1"/>
          <p:nvPr/>
        </p:nvSpPr>
        <p:spPr>
          <a:xfrm>
            <a:off x="3926175" y="358959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重庆理工大学计算机科学与工程学院党委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8D34AA-5F59-4AC0-8DE3-033D5E2AC5AA}"/>
              </a:ext>
            </a:extLst>
          </p:cNvPr>
          <p:cNvSpPr txBox="1"/>
          <p:nvPr/>
        </p:nvSpPr>
        <p:spPr>
          <a:xfrm>
            <a:off x="5104098" y="41195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汇报人：汤国放</a:t>
            </a:r>
          </a:p>
        </p:txBody>
      </p:sp>
    </p:spTree>
  </p:cSld>
  <p:clrMapOvr>
    <a:masterClrMapping/>
  </p:clrMapOvr>
  <p:transition advTm="7207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B3832C7-6C02-486B-ABAA-CDFAAD57F7D6}"/>
              </a:ext>
            </a:extLst>
          </p:cNvPr>
          <p:cNvGrpSpPr/>
          <p:nvPr/>
        </p:nvGrpSpPr>
        <p:grpSpPr>
          <a:xfrm>
            <a:off x="2654300" y="1638935"/>
            <a:ext cx="8106410" cy="648335"/>
            <a:chOff x="2571419" y="1264077"/>
            <a:chExt cx="8309095" cy="648072"/>
          </a:xfrm>
        </p:grpSpPr>
        <p:sp>
          <p:nvSpPr>
            <p:cNvPr id="5" name="PA-102284">
              <a:extLst>
                <a:ext uri="{FF2B5EF4-FFF2-40B4-BE49-F238E27FC236}">
                  <a16:creationId xmlns:a16="http://schemas.microsoft.com/office/drawing/2014/main" id="{4AC68D41-EFFA-4B4C-B5C6-8CD5EDA6CBC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71419" y="1264077"/>
              <a:ext cx="8309095" cy="6480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PA-102286">
              <a:extLst>
                <a:ext uri="{FF2B5EF4-FFF2-40B4-BE49-F238E27FC236}">
                  <a16:creationId xmlns:a16="http://schemas.microsoft.com/office/drawing/2014/main" id="{F9CDF855-C567-4F60-9BE7-DE6939F37E1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78950" y="1381582"/>
              <a:ext cx="7694032" cy="398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有一支</a:t>
              </a:r>
              <a:r>
                <a:rPr lang="en-US" altLang="zh-CN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138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名队员的特殊队伍</a:t>
              </a:r>
              <a:r>
                <a:rPr lang="en-US" altLang="zh-CN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——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汶川医疗救援队。</a:t>
              </a:r>
            </a:p>
          </p:txBody>
        </p:sp>
      </p:grpSp>
      <p:sp>
        <p:nvSpPr>
          <p:cNvPr id="7" name="PA-102290">
            <a:extLst>
              <a:ext uri="{FF2B5EF4-FFF2-40B4-BE49-F238E27FC236}">
                <a16:creationId xmlns:a16="http://schemas.microsoft.com/office/drawing/2014/main" id="{5497B6F3-B8BA-45FD-9F74-837AC7C0C29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05848" y="2835075"/>
            <a:ext cx="77050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驰援武汉的医疗救援队中，有一支138名队员的特殊队伍——汶川医疗救援队除了医务者的天然使命，他们内心还有一个深埋的情结:</a:t>
            </a:r>
          </a:p>
          <a:p>
            <a:pPr algn="l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/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 08年汶川地震全国各地的救援队来支援我们四川的时候，义无反顾，这次的疫情也是一样，所有成都医院都愿意派出自己的救援队。报名的人太多太多了，全是自愿的。</a:t>
            </a:r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“</a:t>
            </a:r>
            <a:r>
              <a:rPr sz="1600" b="1" dirty="0" err="1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也算一个报恩吧</a:t>
            </a:r>
            <a:r>
              <a:rPr sz="1600" b="1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。”</a:t>
            </a:r>
          </a:p>
        </p:txBody>
      </p:sp>
      <p:pic>
        <p:nvPicPr>
          <p:cNvPr id="8" name="Picture 7" descr="G:\2016我图\两会\ooopic_10194892_b0c64675b11c678cafbc\003.png">
            <a:extLst>
              <a:ext uri="{FF2B5EF4-FFF2-40B4-BE49-F238E27FC236}">
                <a16:creationId xmlns:a16="http://schemas.microsoft.com/office/drawing/2014/main" id="{727626C5-871F-4654-94FA-F5CA76C76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4835" y="1329055"/>
            <a:ext cx="63246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CC934D-07EE-4F8B-87FA-A423235A24F7}"/>
              </a:ext>
            </a:extLst>
          </p:cNvPr>
          <p:cNvSpPr/>
          <p:nvPr/>
        </p:nvSpPr>
        <p:spPr>
          <a:xfrm>
            <a:off x="4133351" y="2673756"/>
            <a:ext cx="7477587" cy="189697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DBE477-D0F4-40E0-8C32-2D0185E05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383" y="2451735"/>
            <a:ext cx="2577465" cy="30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9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52BB48E-78A2-4ED0-BD26-696067BBAFC4}"/>
              </a:ext>
            </a:extLst>
          </p:cNvPr>
          <p:cNvGrpSpPr/>
          <p:nvPr/>
        </p:nvGrpSpPr>
        <p:grpSpPr>
          <a:xfrm>
            <a:off x="2654300" y="1677035"/>
            <a:ext cx="8106410" cy="648335"/>
            <a:chOff x="2571419" y="1264077"/>
            <a:chExt cx="8309095" cy="648072"/>
          </a:xfrm>
        </p:grpSpPr>
        <p:sp>
          <p:nvSpPr>
            <p:cNvPr id="5" name="PA-102284">
              <a:extLst>
                <a:ext uri="{FF2B5EF4-FFF2-40B4-BE49-F238E27FC236}">
                  <a16:creationId xmlns:a16="http://schemas.microsoft.com/office/drawing/2014/main" id="{E515AB0B-D293-42F4-96E8-357849BAF75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71419" y="1264077"/>
              <a:ext cx="8309095" cy="6480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PA-102286">
              <a:extLst>
                <a:ext uri="{FF2B5EF4-FFF2-40B4-BE49-F238E27FC236}">
                  <a16:creationId xmlns:a16="http://schemas.microsoft.com/office/drawing/2014/main" id="{815146DD-ADFE-47B4-8747-03B9186C571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78950" y="1381582"/>
              <a:ext cx="7694032" cy="398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湖南常德小伙郝进 捐了1.8万个口罩</a:t>
              </a:r>
            </a:p>
          </p:txBody>
        </p:sp>
      </p:grpSp>
      <p:sp>
        <p:nvSpPr>
          <p:cNvPr id="7" name="PA-102290">
            <a:extLst>
              <a:ext uri="{FF2B5EF4-FFF2-40B4-BE49-F238E27FC236}">
                <a16:creationId xmlns:a16="http://schemas.microsoft.com/office/drawing/2014/main" id="{B26D9381-401C-4A84-A569-74ED1210FD2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8069" y="3600449"/>
            <a:ext cx="764667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湖南常德小伙郝进去年从一家口罩厂离职厂里没钱，就给了两万元的口罩作补偿春节前后，听说疫情紧急他就捐了1.8万个口罩</a:t>
            </a:r>
          </a:p>
          <a:p>
            <a:pPr algn="l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/>
            <a:r>
              <a:rPr sz="1600" b="1" dirty="0">
                <a:solidFill>
                  <a:srgbClr val="C0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   “一分钱都不要，我不能发‘国难财’。”</a:t>
            </a:r>
          </a:p>
        </p:txBody>
      </p:sp>
      <p:pic>
        <p:nvPicPr>
          <p:cNvPr id="8" name="Picture 7" descr="G:\2016我图\两会\ooopic_10194892_b0c64675b11c678cafbc\003.png">
            <a:extLst>
              <a:ext uri="{FF2B5EF4-FFF2-40B4-BE49-F238E27FC236}">
                <a16:creationId xmlns:a16="http://schemas.microsoft.com/office/drawing/2014/main" id="{B79162FB-29CE-4BF9-A5D9-CCA94692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4835" y="1367155"/>
            <a:ext cx="63246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440E7D3-1D90-4445-B148-068D1EF2F358}"/>
              </a:ext>
            </a:extLst>
          </p:cNvPr>
          <p:cNvSpPr/>
          <p:nvPr/>
        </p:nvSpPr>
        <p:spPr>
          <a:xfrm>
            <a:off x="973455" y="3096260"/>
            <a:ext cx="7355898" cy="208470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AC5E4B-9EB0-4032-A474-229CB399A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145" y="2909570"/>
            <a:ext cx="295402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E835D23-008D-4C26-A8FE-6738AF8621E1}"/>
              </a:ext>
            </a:extLst>
          </p:cNvPr>
          <p:cNvGrpSpPr/>
          <p:nvPr/>
        </p:nvGrpSpPr>
        <p:grpSpPr>
          <a:xfrm>
            <a:off x="2654300" y="1664335"/>
            <a:ext cx="8106410" cy="648335"/>
            <a:chOff x="2571419" y="1264077"/>
            <a:chExt cx="8309095" cy="648072"/>
          </a:xfrm>
        </p:grpSpPr>
        <p:sp>
          <p:nvSpPr>
            <p:cNvPr id="5" name="PA-102284">
              <a:extLst>
                <a:ext uri="{FF2B5EF4-FFF2-40B4-BE49-F238E27FC236}">
                  <a16:creationId xmlns:a16="http://schemas.microsoft.com/office/drawing/2014/main" id="{E0D4FC12-6491-43B4-826B-AA8B20BBF20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71419" y="1264077"/>
              <a:ext cx="8309095" cy="6480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PA-102286">
              <a:extLst>
                <a:ext uri="{FF2B5EF4-FFF2-40B4-BE49-F238E27FC236}">
                  <a16:creationId xmlns:a16="http://schemas.microsoft.com/office/drawing/2014/main" id="{3A0471E3-7F44-4B52-8352-8858AB87FDA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78950" y="1381582"/>
              <a:ext cx="7694032" cy="429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非洲留学生蒙亚</a:t>
              </a:r>
              <a:endParaRPr lang="zh-CN" altLang="en-US" sz="2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endParaRPr>
            </a:p>
          </p:txBody>
        </p:sp>
      </p:grpSp>
      <p:pic>
        <p:nvPicPr>
          <p:cNvPr id="7" name="Picture 7" descr="G:\2016我图\两会\ooopic_10194892_b0c64675b11c678cafbc\003.png">
            <a:extLst>
              <a:ext uri="{FF2B5EF4-FFF2-40B4-BE49-F238E27FC236}">
                <a16:creationId xmlns:a16="http://schemas.microsoft.com/office/drawing/2014/main" id="{1D427956-1266-4592-8C4E-538A92A8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4835" y="1354455"/>
            <a:ext cx="63246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158139-519F-4C79-BC69-5E610EA9B9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2" y="2781935"/>
            <a:ext cx="3048000" cy="2849245"/>
          </a:xfrm>
          <a:prstGeom prst="rect">
            <a:avLst/>
          </a:prstGeom>
        </p:spPr>
      </p:pic>
      <p:sp>
        <p:nvSpPr>
          <p:cNvPr id="9" name="PA-102290">
            <a:extLst>
              <a:ext uri="{FF2B5EF4-FFF2-40B4-BE49-F238E27FC236}">
                <a16:creationId xmlns:a16="http://schemas.microsoft.com/office/drawing/2014/main" id="{18266AE3-7B8C-4C78-B550-D629CB71B0F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82440" y="3866515"/>
            <a:ext cx="72694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在中国生活了三年把这里当成了第二故乡疫情来临，他决心留在广西在做好自身防护的同时当一名志愿者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0" indent="0" algn="l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0" indent="0" algn="l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尽己所能防止疫情蔓延</a:t>
            </a:r>
            <a:endParaRPr lang="zh-CN" altLang="en-US" sz="1600" dirty="0">
              <a:solidFill>
                <a:srgbClr val="C00000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77EF8E-EACA-40D2-A59A-FB1D3202300C}"/>
              </a:ext>
            </a:extLst>
          </p:cNvPr>
          <p:cNvSpPr/>
          <p:nvPr/>
        </p:nvSpPr>
        <p:spPr>
          <a:xfrm>
            <a:off x="4177030" y="3610263"/>
            <a:ext cx="7269480" cy="158882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28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102286">
            <a:extLst>
              <a:ext uri="{FF2B5EF4-FFF2-40B4-BE49-F238E27FC236}">
                <a16:creationId xmlns:a16="http://schemas.microsoft.com/office/drawing/2014/main" id="{846E4E57-D737-4F6D-A00E-1B36BFA3E3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8080" y="2613025"/>
            <a:ext cx="4848225" cy="279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守住一道卡，护住一座城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阵地在，职责在，心亦在！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有家不能回，有家不能归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凌晨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点，当我们还在睡熟中，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是他们在迎着寒风，跺着脚独自坚守阵地，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护卫你的安全！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F0784D-B740-485F-9072-979E5FCE705E}"/>
              </a:ext>
            </a:extLst>
          </p:cNvPr>
          <p:cNvSpPr/>
          <p:nvPr/>
        </p:nvSpPr>
        <p:spPr>
          <a:xfrm>
            <a:off x="5871210" y="1504950"/>
            <a:ext cx="5680710" cy="416814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7431D57D-E4AF-446E-B6EF-BED447AC113B}"/>
              </a:ext>
            </a:extLst>
          </p:cNvPr>
          <p:cNvSpPr/>
          <p:nvPr/>
        </p:nvSpPr>
        <p:spPr>
          <a:xfrm>
            <a:off x="1148285" y="1645495"/>
            <a:ext cx="523907" cy="42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21971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9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E5E56D-96CD-49E2-BA4A-C335B3B5BAE4}"/>
              </a:ext>
            </a:extLst>
          </p:cNvPr>
          <p:cNvSpPr txBox="1"/>
          <p:nvPr/>
        </p:nvSpPr>
        <p:spPr>
          <a:xfrm>
            <a:off x="1822450" y="1675130"/>
            <a:ext cx="2803525" cy="39878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疫情面前，我先上</a:t>
            </a:r>
            <a:endParaRPr lang="zh-CN" altLang="en-US" sz="20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DF6CA0-F939-4409-A988-20BB29B7B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05" y="1675130"/>
            <a:ext cx="2735580" cy="1772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17838B-12D4-4032-A04B-18A3C407C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645" y="1645285"/>
            <a:ext cx="2602865" cy="3735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2CDE88-9EE5-424C-8BB5-F927055E1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830" y="3609975"/>
            <a:ext cx="2726055" cy="17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06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 bldLvl="0" animBg="1"/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 userDrawn="1"/>
        </p:nvSpPr>
        <p:spPr>
          <a:xfrm>
            <a:off x="1702435" y="354330"/>
            <a:ext cx="10487660" cy="499110"/>
          </a:xfrm>
          <a:prstGeom prst="roundRect">
            <a:avLst>
              <a:gd name="adj" fmla="val 161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0245" y="88900"/>
            <a:ext cx="853440" cy="8286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1851396" y="389532"/>
            <a:ext cx="381642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学习心得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圆角淘宝店chenying0907出品 58"/>
          <p:cNvSpPr/>
          <p:nvPr/>
        </p:nvSpPr>
        <p:spPr>
          <a:xfrm>
            <a:off x="1477708" y="1924849"/>
            <a:ext cx="4624755" cy="117247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ea typeface="微软雅黑" panose="020B0503020204020204" charset="-122"/>
            </a:endParaRPr>
          </a:p>
        </p:txBody>
      </p:sp>
      <p:sp>
        <p:nvSpPr>
          <p:cNvPr id="61" name="圆角淘宝店chenying0907出品 60"/>
          <p:cNvSpPr/>
          <p:nvPr/>
        </p:nvSpPr>
        <p:spPr>
          <a:xfrm>
            <a:off x="6102464" y="3571304"/>
            <a:ext cx="4624755" cy="1172475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ea typeface="微软雅黑" panose="020B0503020204020204" charset="-122"/>
            </a:endParaRPr>
          </a:p>
        </p:txBody>
      </p:sp>
      <p:cxnSp>
        <p:nvCxnSpPr>
          <p:cNvPr id="64" name="淘宝店chenying0907出品 63"/>
          <p:cNvCxnSpPr/>
          <p:nvPr/>
        </p:nvCxnSpPr>
        <p:spPr>
          <a:xfrm>
            <a:off x="6102463" y="2148935"/>
            <a:ext cx="1" cy="401740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淘宝店chenying0907出品 64"/>
          <p:cNvSpPr/>
          <p:nvPr/>
        </p:nvSpPr>
        <p:spPr>
          <a:xfrm>
            <a:off x="2078839" y="2148935"/>
            <a:ext cx="353192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从这些战“疫”英雄身上，我读到了“责任、担当、无畏、科学、专业”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淘宝店chenying0907出品 65"/>
          <p:cNvSpPr/>
          <p:nvPr/>
        </p:nvSpPr>
        <p:spPr>
          <a:xfrm>
            <a:off x="6417428" y="3657420"/>
            <a:ext cx="4114787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在这些“逆行者”的身上，展现了敬畏生命、救死扶伤、甘于奉献、大爱无疆等崇高精神。他们用自己的使命、责任和担当撑起一片天空。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泪滴形 69"/>
          <p:cNvSpPr/>
          <p:nvPr/>
        </p:nvSpPr>
        <p:spPr>
          <a:xfrm rot="18900000">
            <a:off x="5953703" y="6100892"/>
            <a:ext cx="297517" cy="297519"/>
          </a:xfrm>
          <a:prstGeom prst="teardrop">
            <a:avLst>
              <a:gd name="adj" fmla="val 185029"/>
            </a:avLst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2199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1" grpId="0" bldLvl="0" animBg="1"/>
      <p:bldP spid="65" grpId="0"/>
      <p:bldP spid="66" grpId="0"/>
      <p:bldP spid="7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11030" y="2792202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谢谢您的聆听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78782" y="2338846"/>
            <a:ext cx="1978227" cy="19223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7816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63804" y="2298823"/>
            <a:ext cx="4732196" cy="2604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300" dirty="0">
                <a:latin typeface="微软雅黑" panose="020B0503020204020204" charset="-122"/>
                <a:ea typeface="微软雅黑" panose="020B0503020204020204" charset="-122"/>
              </a:rPr>
              <a:t>钟南山：一位</a:t>
            </a:r>
            <a:r>
              <a:rPr lang="en-US" altLang="zh-CN" sz="2300" dirty="0">
                <a:latin typeface="微软雅黑" panose="020B0503020204020204" charset="-122"/>
                <a:ea typeface="微软雅黑" panose="020B0503020204020204" charset="-122"/>
              </a:rPr>
              <a:t>84</a:t>
            </a:r>
            <a:r>
              <a:rPr lang="zh-CN" altLang="en-US" sz="2300" dirty="0">
                <a:latin typeface="微软雅黑" panose="020B0503020204020204" charset="-122"/>
                <a:ea typeface="微软雅黑" panose="020B0503020204020204" charset="-122"/>
              </a:rPr>
              <a:t>岁高龄的工程院士</a:t>
            </a:r>
            <a:endParaRPr lang="en-US" altLang="zh-CN" sz="2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300" dirty="0">
                <a:latin typeface="微软雅黑" panose="020B0503020204020204" charset="-122"/>
                <a:ea typeface="微软雅黑" panose="020B0503020204020204" charset="-122"/>
              </a:rPr>
              <a:t>在这次灾难面前，直接奔赴疫情起源地武汉，鼓舞人心。</a:t>
            </a:r>
            <a:endParaRPr lang="en-US" altLang="zh-CN" sz="2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300" dirty="0">
                <a:latin typeface="微软雅黑" panose="020B0503020204020204" charset="-122"/>
                <a:ea typeface="微软雅黑" panose="020B0503020204020204" charset="-122"/>
              </a:rPr>
              <a:t>钟院士满含热泪地说道：“大家全国帮忙，武汉是能够过关的，武汉本来就是一座很英雄的城市。”</a:t>
            </a:r>
            <a:endParaRPr sz="2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573219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钟</a:t>
            </a:r>
          </a:p>
        </p:txBody>
      </p:sp>
      <p:sp>
        <p:nvSpPr>
          <p:cNvPr id="8" name="椭圆 7"/>
          <p:cNvSpPr/>
          <p:nvPr/>
        </p:nvSpPr>
        <p:spPr>
          <a:xfrm>
            <a:off x="5725347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南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CE5841D-C625-4269-B7BD-8758FD266F36}"/>
              </a:ext>
            </a:extLst>
          </p:cNvPr>
          <p:cNvSpPr/>
          <p:nvPr/>
        </p:nvSpPr>
        <p:spPr>
          <a:xfrm>
            <a:off x="6901085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E787AF-CB33-4D76-A3D1-B035D2728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2087"/>
          <a:stretch/>
        </p:blipFill>
        <p:spPr bwMode="auto">
          <a:xfrm>
            <a:off x="6292734" y="2369127"/>
            <a:ext cx="4454655" cy="25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240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19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ldLvl="0" animBg="1"/>
      <p:bldP spid="8" grpId="0" bldLvl="0" animBg="1"/>
      <p:bldP spid="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3F9C48C7-7E61-4AA3-B6B4-D29AF234AE1D}"/>
              </a:ext>
            </a:extLst>
          </p:cNvPr>
          <p:cNvSpPr/>
          <p:nvPr/>
        </p:nvSpPr>
        <p:spPr>
          <a:xfrm>
            <a:off x="2300354" y="2302642"/>
            <a:ext cx="4025632" cy="2604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300" dirty="0">
                <a:latin typeface="微软雅黑" panose="020B0503020204020204" charset="-122"/>
                <a:ea typeface="微软雅黑" panose="020B0503020204020204" charset="-122"/>
              </a:rPr>
              <a:t>74</a:t>
            </a:r>
            <a:r>
              <a:rPr lang="zh-CN" altLang="en-US" sz="2300" dirty="0">
                <a:latin typeface="微软雅黑" panose="020B0503020204020204" charset="-122"/>
                <a:ea typeface="微软雅黑" panose="020B0503020204020204" charset="-122"/>
              </a:rPr>
              <a:t>岁的李兰娟，中国科学院院士，浙江大学教授、博士生导师。</a:t>
            </a:r>
            <a:endParaRPr lang="en-US" altLang="zh-CN" sz="2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300" dirty="0">
                <a:latin typeface="微软雅黑" panose="020B0503020204020204" charset="-122"/>
                <a:ea typeface="微软雅黑" panose="020B0503020204020204" charset="-122"/>
              </a:rPr>
              <a:t>她带领团队科学研究提出要高度重视新冠病毒的传染性，向高层建议武汉封城，控制蔓延。</a:t>
            </a:r>
            <a:endParaRPr sz="2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A656DD5-6974-4A61-8832-BE913BA00CC0}"/>
              </a:ext>
            </a:extLst>
          </p:cNvPr>
          <p:cNvSpPr/>
          <p:nvPr/>
        </p:nvSpPr>
        <p:spPr>
          <a:xfrm>
            <a:off x="4573219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李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23E721A-66CF-4141-8AED-13AA654625EB}"/>
              </a:ext>
            </a:extLst>
          </p:cNvPr>
          <p:cNvSpPr/>
          <p:nvPr/>
        </p:nvSpPr>
        <p:spPr>
          <a:xfrm>
            <a:off x="5725347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兰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4FBD185-4811-40D6-BA10-F402D8A5972B}"/>
              </a:ext>
            </a:extLst>
          </p:cNvPr>
          <p:cNvSpPr/>
          <p:nvPr/>
        </p:nvSpPr>
        <p:spPr>
          <a:xfrm>
            <a:off x="6901085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2C2B6-7154-4BF9-8543-49D9CE1FF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7" r="6164" b="23179"/>
          <a:stretch/>
        </p:blipFill>
        <p:spPr bwMode="auto">
          <a:xfrm>
            <a:off x="6901085" y="2090276"/>
            <a:ext cx="3171673" cy="302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9547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3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0" animBg="1"/>
      <p:bldP spid="21" grpId="0" bldLvl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BC38761-DDE0-4C45-81FD-79EDC9530648}"/>
              </a:ext>
            </a:extLst>
          </p:cNvPr>
          <p:cNvSpPr/>
          <p:nvPr/>
        </p:nvSpPr>
        <p:spPr>
          <a:xfrm>
            <a:off x="1103269" y="2074234"/>
            <a:ext cx="6939899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推迟婚礼、走上抗击疫情一线，却不幸感染牺牲</a:t>
            </a:r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8EF02AD-9509-4F28-9E8E-2460D1B601AC}"/>
              </a:ext>
            </a:extLst>
          </p:cNvPr>
          <p:cNvSpPr/>
          <p:nvPr/>
        </p:nvSpPr>
        <p:spPr>
          <a:xfrm>
            <a:off x="4573219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鹏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627E732-09FD-49C2-AC5A-94973A6E9739}"/>
              </a:ext>
            </a:extLst>
          </p:cNvPr>
          <p:cNvSpPr/>
          <p:nvPr/>
        </p:nvSpPr>
        <p:spPr>
          <a:xfrm>
            <a:off x="5725347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银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EE2E51B-6C39-4885-9E87-B96CF8F41D76}"/>
              </a:ext>
            </a:extLst>
          </p:cNvPr>
          <p:cNvSpPr/>
          <p:nvPr/>
        </p:nvSpPr>
        <p:spPr>
          <a:xfrm>
            <a:off x="6901085" y="1113888"/>
            <a:ext cx="840538" cy="8405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35B73A-DB88-46BD-96A4-D1D078035B56}"/>
              </a:ext>
            </a:extLst>
          </p:cNvPr>
          <p:cNvSpPr/>
          <p:nvPr/>
        </p:nvSpPr>
        <p:spPr>
          <a:xfrm>
            <a:off x="1103268" y="2624416"/>
            <a:ext cx="6939899" cy="2646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他把婚礼定在今年正月初八，然而突如其来的新冠肺炎疫情把一切计划中的安排都打断了。作为医生只好和妻子推迟婚礼，并约定：“疫情不散，婚礼不办。”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从首例患者确证、到组建隔离病区、参与治疗救治，就这样。不断接诊患者、过度劳累、抵抗力下降，最后他不幸感染上了新冠病毒。尽管竭力抢救，可他还是在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日那天，永远离开了他的妻子，和他还没出生的孩子。</a:t>
            </a:r>
            <a:endParaRPr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AAA2E3-0B45-4B0E-AF81-FCD09957D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26502" r="30402" b="3181"/>
          <a:stretch/>
        </p:blipFill>
        <p:spPr bwMode="auto">
          <a:xfrm>
            <a:off x="8213558" y="2289421"/>
            <a:ext cx="3593432" cy="27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19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10" grpId="0" bldLvl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102286">
            <a:extLst>
              <a:ext uri="{FF2B5EF4-FFF2-40B4-BE49-F238E27FC236}">
                <a16:creationId xmlns:a16="http://schemas.microsoft.com/office/drawing/2014/main" id="{068B107D-4554-4D78-90AD-53C03E2477E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22985" y="2321560"/>
            <a:ext cx="4848225" cy="333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一个个为节省防护服憋尿不吃饭饮水的身体</a:t>
            </a: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一个个因长期穿戴防护服而勒出印子，勒出血痕的脸</a:t>
            </a: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一件件因长期穿戴而无法更换的而寸寸尽湿的防护内衣。</a:t>
            </a: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一只只应不停消毒而开裂，红透的手</a:t>
            </a:r>
          </a:p>
          <a:p>
            <a:pPr>
              <a:lnSpc>
                <a:spcPct val="11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我们也许记不住您的脸，喊不出您的名字，</a:t>
            </a:r>
          </a:p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但是我们知道你们是守卫我们的“一线医务工作者”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EE794C-7EB3-4BFF-B444-F80A0B707002}"/>
              </a:ext>
            </a:extLst>
          </p:cNvPr>
          <p:cNvSpPr/>
          <p:nvPr/>
        </p:nvSpPr>
        <p:spPr>
          <a:xfrm>
            <a:off x="5871210" y="1492250"/>
            <a:ext cx="5680710" cy="416814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E1AC0848-91B3-4223-9A88-6B4E2D76596D}"/>
              </a:ext>
            </a:extLst>
          </p:cNvPr>
          <p:cNvSpPr/>
          <p:nvPr/>
        </p:nvSpPr>
        <p:spPr>
          <a:xfrm>
            <a:off x="3981218" y="862156"/>
            <a:ext cx="523907" cy="42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21971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9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D1FC60-02D8-46AE-B7A8-3140541CE5FA}"/>
              </a:ext>
            </a:extLst>
          </p:cNvPr>
          <p:cNvSpPr txBox="1"/>
          <p:nvPr/>
        </p:nvSpPr>
        <p:spPr>
          <a:xfrm>
            <a:off x="4655383" y="891791"/>
            <a:ext cx="2803525" cy="39878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一线医务工作者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705AC6-C399-4BDA-B6E5-235A0C9AA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65" y="1797685"/>
            <a:ext cx="1636395" cy="1786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76E1CD-FFA9-4807-A8F6-A005BFAE8F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65" y="1797685"/>
            <a:ext cx="3333750" cy="17868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8BA2B1-012C-4F54-860E-5B51E92CD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146" y="3786004"/>
            <a:ext cx="3048000" cy="1714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285E65-C63B-4A33-B574-B9B0958D8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15" y="3717925"/>
            <a:ext cx="2058035" cy="17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1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 bldLvl="0" animBg="1"/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32AC58B-C4F8-47D9-8BCE-CFF85CAFC3CA}"/>
              </a:ext>
            </a:extLst>
          </p:cNvPr>
          <p:cNvGrpSpPr/>
          <p:nvPr/>
        </p:nvGrpSpPr>
        <p:grpSpPr>
          <a:xfrm>
            <a:off x="2654300" y="1753235"/>
            <a:ext cx="8106410" cy="648335"/>
            <a:chOff x="2571419" y="1264077"/>
            <a:chExt cx="8309095" cy="648072"/>
          </a:xfrm>
        </p:grpSpPr>
        <p:sp>
          <p:nvSpPr>
            <p:cNvPr id="5" name="PA-102284">
              <a:extLst>
                <a:ext uri="{FF2B5EF4-FFF2-40B4-BE49-F238E27FC236}">
                  <a16:creationId xmlns:a16="http://schemas.microsoft.com/office/drawing/2014/main" id="{E693BA8F-F52F-4FAA-A3A3-47D9B597846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571419" y="1264077"/>
              <a:ext cx="8309095" cy="6480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PA-102286">
              <a:extLst>
                <a:ext uri="{FF2B5EF4-FFF2-40B4-BE49-F238E27FC236}">
                  <a16:creationId xmlns:a16="http://schemas.microsoft.com/office/drawing/2014/main" id="{32112EBA-C89C-4F46-9247-FC886D7A5EF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87926" y="1381504"/>
              <a:ext cx="7884723" cy="429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一群美丽的姑娘，一群帅气的小伙，发誓：“疫情不除，头发不留”</a:t>
              </a:r>
              <a:endParaRPr lang="zh-CN" altLang="en-US" sz="2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endParaRPr>
            </a:p>
          </p:txBody>
        </p:sp>
      </p:grpSp>
      <p:pic>
        <p:nvPicPr>
          <p:cNvPr id="7" name="Picture 7" descr="G:\2016我图\两会\ooopic_10194892_b0c64675b11c678cafbc\003.png">
            <a:extLst>
              <a:ext uri="{FF2B5EF4-FFF2-40B4-BE49-F238E27FC236}">
                <a16:creationId xmlns:a16="http://schemas.microsoft.com/office/drawing/2014/main" id="{D57B0A5B-150A-4382-A454-9A64B6CA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4835" y="1443355"/>
            <a:ext cx="63246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B3BE10-EB85-4CAE-AD53-7305D717C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3174365"/>
            <a:ext cx="2620645" cy="2219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CBC07E-D1FD-4B21-ADF9-A11615EDD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3174365"/>
            <a:ext cx="3137535" cy="21501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11093B-3937-4D23-882C-628BC6A47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4200" y="3174365"/>
            <a:ext cx="2987675" cy="21507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D1A207-02FA-4BA0-8E76-8CBAE4294621}"/>
              </a:ext>
            </a:extLst>
          </p:cNvPr>
          <p:cNvSpPr/>
          <p:nvPr/>
        </p:nvSpPr>
        <p:spPr>
          <a:xfrm>
            <a:off x="1124585" y="2952115"/>
            <a:ext cx="10427335" cy="264033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2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EA7DDBFD-AF7B-49D6-981A-5DDA0EEC4C2D}"/>
              </a:ext>
            </a:extLst>
          </p:cNvPr>
          <p:cNvSpPr/>
          <p:nvPr/>
        </p:nvSpPr>
        <p:spPr>
          <a:xfrm>
            <a:off x="1148285" y="1810595"/>
            <a:ext cx="523907" cy="42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21971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9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B3041-6011-4B13-8197-4F3A068486E1}"/>
              </a:ext>
            </a:extLst>
          </p:cNvPr>
          <p:cNvSpPr txBox="1"/>
          <p:nvPr/>
        </p:nvSpPr>
        <p:spPr>
          <a:xfrm>
            <a:off x="1822450" y="1840230"/>
            <a:ext cx="2803525" cy="39878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张定宇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7F4CB6-E0BD-415B-A5A5-B6829A1A8DB3}"/>
              </a:ext>
            </a:extLst>
          </p:cNvPr>
          <p:cNvSpPr txBox="1"/>
          <p:nvPr/>
        </p:nvSpPr>
        <p:spPr>
          <a:xfrm>
            <a:off x="1174115" y="2684145"/>
            <a:ext cx="5501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男，汉族，</a:t>
            </a:r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1963</a:t>
            </a: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12</a:t>
            </a: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月出生，湖北武汉人。现任湖北省武汉市金银潭医院党委副书记、院长。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12355E-2E69-4FA2-8193-5D785C9EF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239010"/>
            <a:ext cx="4644390" cy="30118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A0C2FC-23C9-450B-B864-E2DBB460F021}"/>
              </a:ext>
            </a:extLst>
          </p:cNvPr>
          <p:cNvSpPr txBox="1"/>
          <p:nvPr/>
        </p:nvSpPr>
        <p:spPr>
          <a:xfrm>
            <a:off x="1148080" y="3663950"/>
            <a:ext cx="55276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疫情发生后，武汉最大的专科传染病医院金银潭医院，因为最早集中收治不明肺炎患者，成为这场全民抗“疫”之战最早打响的地方。院长张定宇很快成为舆论关注的焦点。他带领</a:t>
            </a:r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600</a:t>
            </a: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多名医护人员，一直不间断地奋战在抗击疫情的最前沿，顾不上照顾被病毒感染住院的妻子，已经令人敬佩；令人想不到的是，他身患渐冻症，行动不便，步履蹒跚，而与生命赛跑，更让无数网友为之动容。</a:t>
            </a:r>
          </a:p>
        </p:txBody>
      </p:sp>
    </p:spTree>
    <p:extLst>
      <p:ext uri="{BB962C8B-B14F-4D97-AF65-F5344CB8AC3E}">
        <p14:creationId xmlns:p14="http://schemas.microsoft.com/office/powerpoint/2010/main" val="364787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72D99259-D115-481C-AB68-AB712B7BDFB1}"/>
              </a:ext>
            </a:extLst>
          </p:cNvPr>
          <p:cNvSpPr/>
          <p:nvPr/>
        </p:nvSpPr>
        <p:spPr>
          <a:xfrm>
            <a:off x="1148285" y="1924895"/>
            <a:ext cx="523907" cy="42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21971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9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F3D0A5-66B5-4F82-BF0D-97DAD341818B}"/>
              </a:ext>
            </a:extLst>
          </p:cNvPr>
          <p:cNvSpPr txBox="1"/>
          <p:nvPr/>
        </p:nvSpPr>
        <p:spPr>
          <a:xfrm>
            <a:off x="1822450" y="1954530"/>
            <a:ext cx="2803525" cy="39878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张定宇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E342A-1FF8-4AFB-9B28-12122282D7B6}"/>
              </a:ext>
            </a:extLst>
          </p:cNvPr>
          <p:cNvSpPr txBox="1"/>
          <p:nvPr/>
        </p:nvSpPr>
        <p:spPr>
          <a:xfrm>
            <a:off x="1418551" y="2871942"/>
            <a:ext cx="49580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面对突如其来的肺炎疫情，他冲锋在前、身先士卒。高度重视武汉部分医疗机构陆续出现的不明原因肺炎病人情况，对首批</a:t>
            </a:r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7</a:t>
            </a:r>
            <a:r>
              <a: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名不明肺炎患者组织开展流行病学调查，率先采集支气管肺泡灌洗液样本送检，为确定病源赢得先手。在大量诊治实践的基础上，率先将抗艾药物克力芝用于治疗新型冠状病毒肺炎重症患者，为治疗赢得宝贵时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E8B024-797A-43B4-8423-5F8E3398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415" y="1831975"/>
            <a:ext cx="3713480" cy="40309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46C120-3047-4546-ADAE-AA523BB3B47F}"/>
              </a:ext>
            </a:extLst>
          </p:cNvPr>
          <p:cNvSpPr/>
          <p:nvPr/>
        </p:nvSpPr>
        <p:spPr>
          <a:xfrm>
            <a:off x="1312545" y="2679143"/>
            <a:ext cx="5147213" cy="220042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48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15770F6-463B-4C47-ABB9-91E9CFFAC40F}"/>
              </a:ext>
            </a:extLst>
          </p:cNvPr>
          <p:cNvGrpSpPr/>
          <p:nvPr/>
        </p:nvGrpSpPr>
        <p:grpSpPr>
          <a:xfrm>
            <a:off x="2654300" y="1715135"/>
            <a:ext cx="8106410" cy="648335"/>
            <a:chOff x="2571419" y="1264077"/>
            <a:chExt cx="8309095" cy="648072"/>
          </a:xfrm>
        </p:grpSpPr>
        <p:sp>
          <p:nvSpPr>
            <p:cNvPr id="5" name="PA-102284">
              <a:extLst>
                <a:ext uri="{FF2B5EF4-FFF2-40B4-BE49-F238E27FC236}">
                  <a16:creationId xmlns:a16="http://schemas.microsoft.com/office/drawing/2014/main" id="{DAAB6D54-70A3-4314-832A-241107FE33A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571419" y="1264077"/>
              <a:ext cx="8309095" cy="64807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PA-102286">
              <a:extLst>
                <a:ext uri="{FF2B5EF4-FFF2-40B4-BE49-F238E27FC236}">
                  <a16:creationId xmlns:a16="http://schemas.microsoft.com/office/drawing/2014/main" id="{AF75D6AF-CB2D-42BD-AC0C-2FC9E02EA3E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78950" y="1381582"/>
              <a:ext cx="7694032" cy="429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河南退伍老兵：除夕驱车</a:t>
              </a:r>
              <a:r>
                <a:rPr lang="en-US" altLang="zh-CN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500</a:t>
              </a:r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公里为武汉送去</a:t>
              </a:r>
              <a:r>
                <a:rPr lang="en-US" altLang="zh-CN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+mn-ea"/>
                </a:rPr>
                <a:t>顿急需蔬菜</a:t>
              </a:r>
            </a:p>
          </p:txBody>
        </p:sp>
      </p:grpSp>
      <p:pic>
        <p:nvPicPr>
          <p:cNvPr id="7" name="Picture 7" descr="G:\2016我图\两会\ooopic_10194892_b0c64675b11c678cafbc\003.png">
            <a:extLst>
              <a:ext uri="{FF2B5EF4-FFF2-40B4-BE49-F238E27FC236}">
                <a16:creationId xmlns:a16="http://schemas.microsoft.com/office/drawing/2014/main" id="{D601EE55-8676-4B51-9847-ED2F3882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4835" y="1405255"/>
            <a:ext cx="63246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563987-B254-47E2-A4AF-53A21BAF2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195" y="2723515"/>
            <a:ext cx="3096260" cy="2962275"/>
          </a:xfrm>
          <a:prstGeom prst="rect">
            <a:avLst/>
          </a:prstGeom>
        </p:spPr>
      </p:pic>
      <p:sp>
        <p:nvSpPr>
          <p:cNvPr id="9" name="PA-102290">
            <a:extLst>
              <a:ext uri="{FF2B5EF4-FFF2-40B4-BE49-F238E27FC236}">
                <a16:creationId xmlns:a16="http://schemas.microsoft.com/office/drawing/2014/main" id="{58F5463F-F233-4E15-83EC-5178E1CF082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08807" y="2877502"/>
            <a:ext cx="7269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l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“武汉加油，你的老兵送菜来了！”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日，大年三十晚上，一辆满载冬瓜、香菜、芹菜的货车驶入武汉火神山医院工地。来自河南沈丘白集镇田营行政村的王国辉不顾驾车疲劳，帮着工地后勤部门的负责人把车上的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吨蔬菜卸下。王国辉曾在武汉服役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17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年，听说疫情后，赶紧装上自家的蔬菜，驾车连夜“逆行”送往武汉。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08898-5E6C-4A19-A550-B4DDC9DE4B5B}"/>
              </a:ext>
            </a:extLst>
          </p:cNvPr>
          <p:cNvSpPr/>
          <p:nvPr/>
        </p:nvSpPr>
        <p:spPr>
          <a:xfrm>
            <a:off x="4191002" y="2723515"/>
            <a:ext cx="7705090" cy="224599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 b="1" kern="0">
              <a:solidFill>
                <a:srgbClr val="FFFDF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34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heme/theme1.xml><?xml version="1.0" encoding="utf-8"?>
<a:theme xmlns:a="http://schemas.openxmlformats.org/drawingml/2006/main" name="第一PPT，www.1ppt.com">
  <a:themeElements>
    <a:clrScheme name="NewsPrint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880310"/>
      </a:accent1>
      <a:accent2>
        <a:srgbClr val="B50A1A"/>
      </a:accent2>
      <a:accent3>
        <a:srgbClr val="666666"/>
      </a:accent3>
      <a:accent4>
        <a:srgbClr val="878787"/>
      </a:accent4>
      <a:accent5>
        <a:srgbClr val="B0B0B0"/>
      </a:accent5>
      <a:accent6>
        <a:srgbClr val="C9C9C9"/>
      </a:accent6>
      <a:hlink>
        <a:srgbClr val="880310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NewsPrint">
    <a:dk1>
      <a:srgbClr val="000000"/>
    </a:dk1>
    <a:lt1>
      <a:srgbClr val="FFFFFF"/>
    </a:lt1>
    <a:dk2>
      <a:srgbClr val="768395"/>
    </a:dk2>
    <a:lt2>
      <a:srgbClr val="F0F0F0"/>
    </a:lt2>
    <a:accent1>
      <a:srgbClr val="880310"/>
    </a:accent1>
    <a:accent2>
      <a:srgbClr val="B50A1A"/>
    </a:accent2>
    <a:accent3>
      <a:srgbClr val="666666"/>
    </a:accent3>
    <a:accent4>
      <a:srgbClr val="878787"/>
    </a:accent4>
    <a:accent5>
      <a:srgbClr val="B0B0B0"/>
    </a:accent5>
    <a:accent6>
      <a:srgbClr val="C9C9C9"/>
    </a:accent6>
    <a:hlink>
      <a:srgbClr val="88031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919</Words>
  <Application>Microsoft Office PowerPoint</Application>
  <PresentationFormat>宽屏</PresentationFormat>
  <Paragraphs>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汉仪大宋简</vt:lpstr>
      <vt:lpstr>思源黑体 CN Normal</vt:lpstr>
      <vt:lpstr>微软雅黑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党务知识培训PPT</dc:title>
  <dc:creator>第一PPT</dc:creator>
  <cp:keywords>www.1ppt.com</cp:keywords>
  <dc:description>www.1ppt.com</dc:description>
  <cp:lastModifiedBy>小 放</cp:lastModifiedBy>
  <cp:revision>35</cp:revision>
  <dcterms:created xsi:type="dcterms:W3CDTF">2017-05-24T04:55:00Z</dcterms:created>
  <dcterms:modified xsi:type="dcterms:W3CDTF">2020-06-28T05:02:46Z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2052-10.1.0.6479</vt:lpwstr>
  </property>
</Properties>
</file>